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EE186-AE8C-4E1B-8A31-815622070386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5C9EA-3787-4789-8320-1A5C3844B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9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5C9EA-3787-4789-8320-1A5C3844B9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7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A35BF-8696-8F81-58C8-46B31BF9B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597D-E479-CFB8-A33F-FAF9D75E8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1040D-C574-CC42-8623-0075B5EC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29345-C944-67CF-F3AC-D9BE62F9B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21318-BE3C-633F-FB5F-E1617C72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1928-B44F-34C2-716F-7D14D7ED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6C12A-35D6-206D-9577-659272F39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CBAF-70A5-6884-3B95-4526E7F38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116AC-C6C8-6BAE-BE10-C060AE0A1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E550F-887D-0DE8-EC00-023B1C1D4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C2FBD8-F296-73F0-859C-E2D6F3800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5086D-C542-51F7-CAF9-F574B8E4A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94E53-8C5D-DB0D-FA9F-58458638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99E0-E69F-F152-A8EE-FB73B357B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A77C9-F98C-20E1-8DEE-763BE5CDB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4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F0E7-8F07-15A0-70BC-BF1521E1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52B1F-B914-9B7F-8FE4-9FDEA27A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26CAE-A168-679E-CE1F-3C8A30267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3F1E7-87CB-26F3-CF02-BFFF2347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C529D-0CB4-C8D6-E52B-F39F3526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62B4-49AC-6F9F-BE31-44A9BB58E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F8E15-09C9-E511-8C2C-3E7B71AC4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1F8F-8FEA-A61D-11DC-90693D045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9BF4A-49FF-6795-BC48-EA7185FF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8D9BD-8A7B-C678-E753-999604B4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2837-611C-C0EB-CDA6-433040B9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1074-79AF-EE1A-0C38-38F75B1C87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6EEE8-FC78-1ABA-8A59-054095A66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16EE3-F53B-5593-69E3-2F82A18A7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93A41-A77D-82FD-AE28-3D5487D7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79D4F-123D-8FFE-49F8-9ACA27A1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3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8622-D49A-EEED-714A-451F8EF5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C8430-B194-D602-0527-1E141563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F55E-481A-8C93-8FBB-B3AA905C5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21621-73B2-71BF-A956-6F28FC9093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BD2C99-24B0-1CBA-224C-BC21FDD64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2FA16-D915-9DDB-5436-A6AA0719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367896-6771-AA8A-D37B-72E3EEAA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7BAC41-B8C8-6486-89E8-E824A284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7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0983-67F9-E728-3FD3-6BA6B5D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5A055-E35A-2089-A1D6-32568F549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33EBB-8609-2C8D-B410-7BD74FBC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CC3694-5762-633C-FCB1-D48A90BAD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2A4A71-4DE9-6BC1-1EF5-4C2FCE46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2455F8-A3B7-1EF5-2BA9-6C0679BD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5747B-2A81-4CB5-F81A-28839A9C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E9B0-B03A-8789-6925-C121EC37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6BE-4D14-F380-4164-CE198B208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D2781-4612-D532-8C4F-910ADB47A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7E13C-8D6D-BB15-A7D4-C3839AD6C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AAC63-CE3A-D67F-C909-49844DC9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250E8-46FE-A2EB-8A53-7DAB0153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79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8B98-3426-4754-3B07-858886B8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32B04-1906-973B-E719-682A672F8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E854C-27CC-4D51-932C-B00BE79B6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7D650-5D2A-E91B-F87E-C78282AD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73B53-CA39-DDE4-8EFE-28A24392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7CFEA-C642-A7E6-AF2F-1D2301CF4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18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8E0BA5-96F7-161E-07B6-FD411826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DA8B8-3B6C-A530-184E-BB0D4FECD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A96CE-D928-3A5C-4874-D7046BDFF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4ADE05-97B1-436A-B180-DF23253EC161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4EC7E-4BCE-6BC6-1081-9B372F81B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B2F7-88EF-551B-577C-0DCA07AE8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8C5FDC-879A-47ED-8DF5-EFA8E58D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4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63" t="-5714" r="-9712" b="-23556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4" name="Group 4"/>
          <p:cNvGrpSpPr/>
          <p:nvPr/>
        </p:nvGrpSpPr>
        <p:grpSpPr>
          <a:xfrm>
            <a:off x="718457" y="921261"/>
            <a:ext cx="7554686" cy="3487454"/>
            <a:chOff x="0" y="0"/>
            <a:chExt cx="3122464" cy="189209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3122463" cy="1892096"/>
            </a:xfrm>
            <a:custGeom>
              <a:avLst/>
              <a:gdLst/>
              <a:ahLst/>
              <a:cxnLst/>
              <a:rect l="l" t="t" r="r" b="b"/>
              <a:pathLst>
                <a:path w="3122463" h="1892096">
                  <a:moveTo>
                    <a:pt x="29386" y="0"/>
                  </a:moveTo>
                  <a:lnTo>
                    <a:pt x="3093078" y="0"/>
                  </a:lnTo>
                  <a:cubicBezTo>
                    <a:pt x="3109307" y="0"/>
                    <a:pt x="3122463" y="13156"/>
                    <a:pt x="3122463" y="29386"/>
                  </a:cubicBezTo>
                  <a:lnTo>
                    <a:pt x="3122463" y="1862710"/>
                  </a:lnTo>
                  <a:cubicBezTo>
                    <a:pt x="3122463" y="1870504"/>
                    <a:pt x="3119368" y="1877978"/>
                    <a:pt x="3113857" y="1883489"/>
                  </a:cubicBezTo>
                  <a:cubicBezTo>
                    <a:pt x="3108346" y="1889000"/>
                    <a:pt x="3100871" y="1892096"/>
                    <a:pt x="3093078" y="1892096"/>
                  </a:cubicBezTo>
                  <a:lnTo>
                    <a:pt x="29386" y="1892096"/>
                  </a:lnTo>
                  <a:cubicBezTo>
                    <a:pt x="13156" y="1892096"/>
                    <a:pt x="0" y="1878939"/>
                    <a:pt x="0" y="1862710"/>
                  </a:cubicBezTo>
                  <a:lnTo>
                    <a:pt x="0" y="29386"/>
                  </a:lnTo>
                  <a:cubicBezTo>
                    <a:pt x="0" y="13156"/>
                    <a:pt x="13156" y="0"/>
                    <a:pt x="29386" y="0"/>
                  </a:cubicBezTo>
                  <a:close/>
                </a:path>
              </a:pathLst>
            </a:custGeom>
            <a:grpFill/>
            <a:ln w="28575" cap="rnd">
              <a:solidFill>
                <a:srgbClr val="0C4754"/>
              </a:solidFill>
              <a:prstDash val="solid"/>
              <a:round/>
            </a:ln>
          </p:spPr>
          <p:txBody>
            <a:bodyPr/>
            <a:lstStyle/>
            <a:p>
              <a:endParaRPr lang="en-US" sz="120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122464" cy="1930196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7" name="Freeform 7"/>
          <p:cNvSpPr/>
          <p:nvPr/>
        </p:nvSpPr>
        <p:spPr>
          <a:xfrm>
            <a:off x="184819" y="4862989"/>
            <a:ext cx="1001962" cy="1625163"/>
          </a:xfrm>
          <a:custGeom>
            <a:avLst/>
            <a:gdLst/>
            <a:ahLst/>
            <a:cxnLst/>
            <a:rect l="l" t="t" r="r" b="b"/>
            <a:pathLst>
              <a:path w="1502943" h="2437745">
                <a:moveTo>
                  <a:pt x="0" y="0"/>
                </a:moveTo>
                <a:lnTo>
                  <a:pt x="1502944" y="0"/>
                </a:lnTo>
                <a:lnTo>
                  <a:pt x="1502944" y="2437745"/>
                </a:lnTo>
                <a:lnTo>
                  <a:pt x="0" y="2437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10502725" y="57549"/>
            <a:ext cx="1689275" cy="1727423"/>
          </a:xfrm>
          <a:custGeom>
            <a:avLst/>
            <a:gdLst/>
            <a:ahLst/>
            <a:cxnLst/>
            <a:rect l="l" t="t" r="r" b="b"/>
            <a:pathLst>
              <a:path w="2533913" h="2591134">
                <a:moveTo>
                  <a:pt x="0" y="0"/>
                </a:moveTo>
                <a:lnTo>
                  <a:pt x="2533913" y="0"/>
                </a:lnTo>
                <a:lnTo>
                  <a:pt x="2533913" y="2591133"/>
                </a:lnTo>
                <a:lnTo>
                  <a:pt x="0" y="2591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589536" y="697032"/>
            <a:ext cx="3381114" cy="4165957"/>
          </a:xfrm>
          <a:custGeom>
            <a:avLst/>
            <a:gdLst/>
            <a:ahLst/>
            <a:cxnLst/>
            <a:rect l="l" t="t" r="r" b="b"/>
            <a:pathLst>
              <a:path w="5071671" h="6098192">
                <a:moveTo>
                  <a:pt x="0" y="0"/>
                </a:moveTo>
                <a:lnTo>
                  <a:pt x="5071671" y="0"/>
                </a:lnTo>
                <a:lnTo>
                  <a:pt x="5071671" y="6098192"/>
                </a:lnTo>
                <a:lnTo>
                  <a:pt x="0" y="6098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580" t="-13850" r="-25783" b="-1673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971751" y="921261"/>
            <a:ext cx="7617785" cy="766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3200" b="1" dirty="0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THE CODE OF HONOR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751" y="1784972"/>
            <a:ext cx="6256363" cy="2536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22"/>
              </a:lnSpc>
            </a:pPr>
            <a:r>
              <a:rPr lang="en-US" sz="2800" dirty="0">
                <a:solidFill>
                  <a:srgbClr val="0C4754"/>
                </a:solidFill>
                <a:latin typeface="Times New Roman" panose="02020603050405020304" pitchFamily="18" charset="0"/>
                <a:ea typeface="Lulu Font TH"/>
                <a:cs typeface="Times New Roman" panose="02020603050405020304" pitchFamily="18" charset="0"/>
                <a:sym typeface="Lulu Font TH"/>
              </a:rPr>
              <a:t>The Code of Honor in The Old Man and the Sea is central to Santiago's character and drives much of the story's emotional and philosophical depth.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1617735" y="2914797"/>
            <a:ext cx="1706950" cy="471739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5" y="0"/>
                </a:lnTo>
                <a:lnTo>
                  <a:pt x="2560425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5219720" y="2914797"/>
            <a:ext cx="1706950" cy="471739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5" name="Group 5"/>
          <p:cNvGrpSpPr/>
          <p:nvPr/>
        </p:nvGrpSpPr>
        <p:grpSpPr>
          <a:xfrm>
            <a:off x="969657" y="2030136"/>
            <a:ext cx="10252687" cy="3284849"/>
            <a:chOff x="0" y="0"/>
            <a:chExt cx="20505375" cy="65696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91903" cy="6569699"/>
            </a:xfrm>
            <a:custGeom>
              <a:avLst/>
              <a:gdLst/>
              <a:ahLst/>
              <a:cxnLst/>
              <a:rect l="l" t="t" r="r" b="b"/>
              <a:pathLst>
                <a:path w="6091903" h="6569699">
                  <a:moveTo>
                    <a:pt x="0" y="0"/>
                  </a:moveTo>
                  <a:lnTo>
                    <a:pt x="6091903" y="0"/>
                  </a:lnTo>
                  <a:lnTo>
                    <a:pt x="6091903" y="6569699"/>
                  </a:lnTo>
                  <a:lnTo>
                    <a:pt x="0" y="656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7" name="Freeform 7"/>
            <p:cNvSpPr/>
            <p:nvPr/>
          </p:nvSpPr>
          <p:spPr>
            <a:xfrm>
              <a:off x="7203969" y="0"/>
              <a:ext cx="6091903" cy="6569699"/>
            </a:xfrm>
            <a:custGeom>
              <a:avLst/>
              <a:gdLst/>
              <a:ahLst/>
              <a:cxnLst/>
              <a:rect l="l" t="t" r="r" b="b"/>
              <a:pathLst>
                <a:path w="6091903" h="6569699">
                  <a:moveTo>
                    <a:pt x="0" y="0"/>
                  </a:moveTo>
                  <a:lnTo>
                    <a:pt x="6091903" y="0"/>
                  </a:lnTo>
                  <a:lnTo>
                    <a:pt x="6091903" y="6569699"/>
                  </a:lnTo>
                  <a:lnTo>
                    <a:pt x="0" y="656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Freeform 8"/>
            <p:cNvSpPr/>
            <p:nvPr/>
          </p:nvSpPr>
          <p:spPr>
            <a:xfrm>
              <a:off x="14413472" y="0"/>
              <a:ext cx="6091903" cy="6569699"/>
            </a:xfrm>
            <a:custGeom>
              <a:avLst/>
              <a:gdLst/>
              <a:ahLst/>
              <a:cxnLst/>
              <a:rect l="l" t="t" r="r" b="b"/>
              <a:pathLst>
                <a:path w="6091903" h="6569699">
                  <a:moveTo>
                    <a:pt x="0" y="0"/>
                  </a:moveTo>
                  <a:lnTo>
                    <a:pt x="6091903" y="0"/>
                  </a:lnTo>
                  <a:lnTo>
                    <a:pt x="6091903" y="6569699"/>
                  </a:lnTo>
                  <a:lnTo>
                    <a:pt x="0" y="65696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8824471" y="2914797"/>
            <a:ext cx="1706950" cy="471739"/>
          </a:xfrm>
          <a:custGeom>
            <a:avLst/>
            <a:gdLst/>
            <a:ahLst/>
            <a:cxnLst/>
            <a:rect l="l" t="t" r="r" b="b"/>
            <a:pathLst>
              <a:path w="2560425" h="707608">
                <a:moveTo>
                  <a:pt x="0" y="0"/>
                </a:moveTo>
                <a:lnTo>
                  <a:pt x="2560424" y="0"/>
                </a:lnTo>
                <a:lnTo>
                  <a:pt x="2560424" y="707608"/>
                </a:lnTo>
                <a:lnTo>
                  <a:pt x="0" y="7076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Freeform 10"/>
          <p:cNvSpPr/>
          <p:nvPr/>
        </p:nvSpPr>
        <p:spPr>
          <a:xfrm>
            <a:off x="-575334" y="4674798"/>
            <a:ext cx="3959525" cy="27432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1" name="TextBox 11"/>
          <p:cNvSpPr txBox="1"/>
          <p:nvPr/>
        </p:nvSpPr>
        <p:spPr>
          <a:xfrm>
            <a:off x="5200379" y="3609060"/>
            <a:ext cx="1838109" cy="174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Respect for Virtue and Wisdom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Loyalty 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optimism</a:t>
            </a:r>
          </a:p>
          <a:p>
            <a:pPr algn="ctr">
              <a:lnSpc>
                <a:spcPts val="2333"/>
              </a:lnSpc>
            </a:pPr>
            <a:endParaRPr lang="en-US" sz="1666">
              <a:solidFill>
                <a:srgbClr val="01070A"/>
              </a:solidFill>
              <a:latin typeface="Times New Roman Condensed"/>
              <a:ea typeface="Times New Roman Condensed"/>
              <a:cs typeface="Times New Roman Condensed"/>
              <a:sym typeface="Times New Roman Condens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05131" y="3609060"/>
            <a:ext cx="1838109" cy="115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Accepting Fate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Living Naturally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 Test of Strength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06405" y="801352"/>
            <a:ext cx="6379191" cy="783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4"/>
              </a:lnSpc>
              <a:spcBef>
                <a:spcPct val="0"/>
              </a:spcBef>
            </a:pPr>
            <a:r>
              <a:rPr lang="en-US" sz="4768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Character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48963" y="2857647"/>
            <a:ext cx="1936972" cy="47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sz="291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Santiago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98395" y="3609061"/>
            <a:ext cx="2162248" cy="115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Acceptance of fate 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Self-Discipline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Emotional Damage</a:t>
            </a:r>
          </a:p>
          <a:p>
            <a:pPr marL="359851" lvl="1" indent="-179926" algn="ctr">
              <a:lnSpc>
                <a:spcPts val="2333"/>
              </a:lnSpc>
              <a:buFont typeface="Arial"/>
              <a:buChar char="•"/>
            </a:pPr>
            <a:r>
              <a:rPr lang="en-US" sz="1666">
                <a:solidFill>
                  <a:srgbClr val="01070A"/>
                </a:solidFill>
                <a:latin typeface="Times New Roman Condensed"/>
                <a:ea typeface="Times New Roman Condensed"/>
                <a:cs typeface="Times New Roman Condensed"/>
                <a:sym typeface="Times New Roman Condensed"/>
              </a:rPr>
              <a:t>Respect for Nature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15662" y="2857647"/>
            <a:ext cx="2473430" cy="47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sz="291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Manolin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20413" y="2857647"/>
            <a:ext cx="2473430" cy="479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sz="291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The Marlin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0F236E8-7F6C-E4F4-DAFE-446228483049}"/>
              </a:ext>
            </a:extLst>
          </p:cNvPr>
          <p:cNvSpPr/>
          <p:nvPr/>
        </p:nvSpPr>
        <p:spPr>
          <a:xfrm>
            <a:off x="4180115" y="1943662"/>
            <a:ext cx="4615543" cy="261745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387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3" t="-5714" r="-9712" b="-2355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 rot="142589">
            <a:off x="-396883" y="2073178"/>
            <a:ext cx="10893293" cy="3683914"/>
          </a:xfrm>
          <a:custGeom>
            <a:avLst/>
            <a:gdLst/>
            <a:ahLst/>
            <a:cxnLst/>
            <a:rect l="l" t="t" r="r" b="b"/>
            <a:pathLst>
              <a:path w="16339940" h="5525871">
                <a:moveTo>
                  <a:pt x="0" y="0"/>
                </a:moveTo>
                <a:lnTo>
                  <a:pt x="16339940" y="0"/>
                </a:lnTo>
                <a:lnTo>
                  <a:pt x="16339940" y="5525871"/>
                </a:lnTo>
                <a:lnTo>
                  <a:pt x="0" y="5525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10366733" y="3638430"/>
            <a:ext cx="1825267" cy="3167492"/>
          </a:xfrm>
          <a:custGeom>
            <a:avLst/>
            <a:gdLst/>
            <a:ahLst/>
            <a:cxnLst/>
            <a:rect l="l" t="t" r="r" b="b"/>
            <a:pathLst>
              <a:path w="2737901" h="4751238">
                <a:moveTo>
                  <a:pt x="0" y="0"/>
                </a:moveTo>
                <a:lnTo>
                  <a:pt x="2737901" y="0"/>
                </a:lnTo>
                <a:lnTo>
                  <a:pt x="2737901" y="4751238"/>
                </a:lnTo>
                <a:lnTo>
                  <a:pt x="0" y="4751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244633" y="1848913"/>
            <a:ext cx="882335" cy="950024"/>
          </a:xfrm>
          <a:custGeom>
            <a:avLst/>
            <a:gdLst/>
            <a:ahLst/>
            <a:cxnLst/>
            <a:rect l="l" t="t" r="r" b="b"/>
            <a:pathLst>
              <a:path w="1323502" h="1425036">
                <a:moveTo>
                  <a:pt x="0" y="0"/>
                </a:moveTo>
                <a:lnTo>
                  <a:pt x="1323502" y="0"/>
                </a:lnTo>
                <a:lnTo>
                  <a:pt x="1323502" y="1425036"/>
                </a:lnTo>
                <a:lnTo>
                  <a:pt x="0" y="14250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1" y="4600934"/>
            <a:ext cx="1692799" cy="2257066"/>
          </a:xfrm>
          <a:custGeom>
            <a:avLst/>
            <a:gdLst/>
            <a:ahLst/>
            <a:cxnLst/>
            <a:rect l="l" t="t" r="r" b="b"/>
            <a:pathLst>
              <a:path w="2539199" h="3385599">
                <a:moveTo>
                  <a:pt x="0" y="0"/>
                </a:moveTo>
                <a:lnTo>
                  <a:pt x="2539199" y="0"/>
                </a:lnTo>
                <a:lnTo>
                  <a:pt x="2539199" y="3385599"/>
                </a:lnTo>
                <a:lnTo>
                  <a:pt x="0" y="3385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 rot="759241" flipH="1" flipV="1">
            <a:off x="10730970" y="-185902"/>
            <a:ext cx="1766741" cy="1682821"/>
          </a:xfrm>
          <a:custGeom>
            <a:avLst/>
            <a:gdLst/>
            <a:ahLst/>
            <a:cxnLst/>
            <a:rect l="l" t="t" r="r" b="b"/>
            <a:pathLst>
              <a:path w="2650112" h="2524231">
                <a:moveTo>
                  <a:pt x="2650112" y="2524232"/>
                </a:moveTo>
                <a:lnTo>
                  <a:pt x="0" y="2524232"/>
                </a:lnTo>
                <a:lnTo>
                  <a:pt x="0" y="0"/>
                </a:lnTo>
                <a:lnTo>
                  <a:pt x="2650112" y="0"/>
                </a:lnTo>
                <a:lnTo>
                  <a:pt x="2650112" y="2524232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7877734" y="1"/>
            <a:ext cx="4782843" cy="2180743"/>
          </a:xfrm>
          <a:custGeom>
            <a:avLst/>
            <a:gdLst/>
            <a:ahLst/>
            <a:cxnLst/>
            <a:rect l="l" t="t" r="r" b="b"/>
            <a:pathLst>
              <a:path w="7174264" h="3271115">
                <a:moveTo>
                  <a:pt x="0" y="0"/>
                </a:moveTo>
                <a:lnTo>
                  <a:pt x="7174264" y="0"/>
                </a:lnTo>
                <a:lnTo>
                  <a:pt x="7174264" y="3271115"/>
                </a:lnTo>
                <a:lnTo>
                  <a:pt x="0" y="3271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875" t="-14907" b="-52637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TextBox 9"/>
          <p:cNvSpPr txBox="1"/>
          <p:nvPr/>
        </p:nvSpPr>
        <p:spPr>
          <a:xfrm>
            <a:off x="685800" y="2700187"/>
            <a:ext cx="8470551" cy="1793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2"/>
              </a:lnSpc>
            </a:pPr>
            <a:r>
              <a:rPr lang="en-US" sz="3437" dirty="0">
                <a:solidFill>
                  <a:srgbClr val="0C4754"/>
                </a:solidFill>
                <a:latin typeface="Lulu Font TH"/>
                <a:ea typeface="Lulu Font TH"/>
                <a:cs typeface="Lulu Font TH"/>
                <a:sym typeface="Lulu Font TH"/>
              </a:rPr>
              <a:t>Santiago's relentless determination to catch the marlin, despite his age and physical limitations, showcases his unyielding spirit.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289127" y="111704"/>
            <a:ext cx="10163350" cy="171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6"/>
              </a:lnSpc>
            </a:pPr>
            <a:r>
              <a:rPr lang="en-US" sz="5738" dirty="0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PERSEVERANCE AND ENDURANCE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4562" y="5427573"/>
            <a:ext cx="8390409" cy="121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  <a:spcBef>
                <a:spcPct val="0"/>
              </a:spcBef>
            </a:pPr>
            <a:r>
              <a:rPr lang="en-US" sz="4042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"A MAN CAN BE DESTROYED BUT NOT DEFEATED."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3" t="-5714" r="-9712" b="-2355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3192156" y="0"/>
            <a:ext cx="5807688" cy="2597621"/>
          </a:xfrm>
          <a:custGeom>
            <a:avLst/>
            <a:gdLst/>
            <a:ahLst/>
            <a:cxnLst/>
            <a:rect l="l" t="t" r="r" b="b"/>
            <a:pathLst>
              <a:path w="8711532" h="3896431">
                <a:moveTo>
                  <a:pt x="0" y="0"/>
                </a:moveTo>
                <a:lnTo>
                  <a:pt x="8711532" y="0"/>
                </a:lnTo>
                <a:lnTo>
                  <a:pt x="8711532" y="3896431"/>
                </a:lnTo>
                <a:lnTo>
                  <a:pt x="0" y="3896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-348682" y="2148665"/>
            <a:ext cx="8651393" cy="3869532"/>
          </a:xfrm>
          <a:custGeom>
            <a:avLst/>
            <a:gdLst/>
            <a:ahLst/>
            <a:cxnLst/>
            <a:rect l="l" t="t" r="r" b="b"/>
            <a:pathLst>
              <a:path w="12977089" h="5804298">
                <a:moveTo>
                  <a:pt x="0" y="0"/>
                </a:moveTo>
                <a:lnTo>
                  <a:pt x="12977088" y="0"/>
                </a:lnTo>
                <a:lnTo>
                  <a:pt x="12977088" y="5804298"/>
                </a:lnTo>
                <a:lnTo>
                  <a:pt x="0" y="5804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 rot="2015026">
            <a:off x="-620925" y="4948758"/>
            <a:ext cx="2613449" cy="2459909"/>
          </a:xfrm>
          <a:custGeom>
            <a:avLst/>
            <a:gdLst/>
            <a:ahLst/>
            <a:cxnLst/>
            <a:rect l="l" t="t" r="r" b="b"/>
            <a:pathLst>
              <a:path w="3920174" h="3689863">
                <a:moveTo>
                  <a:pt x="0" y="0"/>
                </a:moveTo>
                <a:lnTo>
                  <a:pt x="3920174" y="0"/>
                </a:lnTo>
                <a:lnTo>
                  <a:pt x="3920174" y="3689863"/>
                </a:lnTo>
                <a:lnTo>
                  <a:pt x="0" y="3689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10327191" y="282914"/>
            <a:ext cx="1179009" cy="2168293"/>
          </a:xfrm>
          <a:custGeom>
            <a:avLst/>
            <a:gdLst/>
            <a:ahLst/>
            <a:cxnLst/>
            <a:rect l="l" t="t" r="r" b="b"/>
            <a:pathLst>
              <a:path w="1768514" h="3252439">
                <a:moveTo>
                  <a:pt x="0" y="0"/>
                </a:moveTo>
                <a:lnTo>
                  <a:pt x="1768514" y="0"/>
                </a:lnTo>
                <a:lnTo>
                  <a:pt x="1768514" y="3252439"/>
                </a:lnTo>
                <a:lnTo>
                  <a:pt x="0" y="32524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9600010" y="4237434"/>
            <a:ext cx="1946934" cy="1934766"/>
          </a:xfrm>
          <a:custGeom>
            <a:avLst/>
            <a:gdLst/>
            <a:ahLst/>
            <a:cxnLst/>
            <a:rect l="l" t="t" r="r" b="b"/>
            <a:pathLst>
              <a:path w="2920401" h="2902149">
                <a:moveTo>
                  <a:pt x="0" y="0"/>
                </a:moveTo>
                <a:lnTo>
                  <a:pt x="2920401" y="0"/>
                </a:lnTo>
                <a:lnTo>
                  <a:pt x="2920401" y="2902149"/>
                </a:lnTo>
                <a:lnTo>
                  <a:pt x="0" y="29021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 rot="8617530">
            <a:off x="-157671" y="-304504"/>
            <a:ext cx="1737984" cy="1980608"/>
          </a:xfrm>
          <a:custGeom>
            <a:avLst/>
            <a:gdLst/>
            <a:ahLst/>
            <a:cxnLst/>
            <a:rect l="l" t="t" r="r" b="b"/>
            <a:pathLst>
              <a:path w="2606976" h="2970912">
                <a:moveTo>
                  <a:pt x="0" y="0"/>
                </a:moveTo>
                <a:lnTo>
                  <a:pt x="2606975" y="0"/>
                </a:lnTo>
                <a:lnTo>
                  <a:pt x="2606975" y="2970912"/>
                </a:lnTo>
                <a:lnTo>
                  <a:pt x="0" y="297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8208205" y="2597621"/>
            <a:ext cx="4237972" cy="4260379"/>
          </a:xfrm>
          <a:custGeom>
            <a:avLst/>
            <a:gdLst/>
            <a:ahLst/>
            <a:cxnLst/>
            <a:rect l="l" t="t" r="r" b="b"/>
            <a:pathLst>
              <a:path w="6356958" h="6390569">
                <a:moveTo>
                  <a:pt x="0" y="0"/>
                </a:moveTo>
                <a:lnTo>
                  <a:pt x="6356958" y="0"/>
                </a:lnTo>
                <a:lnTo>
                  <a:pt x="6356958" y="6390569"/>
                </a:lnTo>
                <a:lnTo>
                  <a:pt x="0" y="63905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4" r="-264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3258905" y="625697"/>
            <a:ext cx="5807688" cy="134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9"/>
              </a:lnSpc>
            </a:pPr>
            <a:r>
              <a:rPr lang="en-US" sz="4482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PRIDE AND PERSONAL DIGNITY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6566" y="2451206"/>
            <a:ext cx="6400897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526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  Santiago takes great pride in his skills as a fisherman and his ability to endure hardships. His struggle with the marlin is a testament to his pride and sense of self-worth.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3" t="-5714" r="-9712" b="-2355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412854" y="708364"/>
            <a:ext cx="4638550" cy="2074697"/>
          </a:xfrm>
          <a:custGeom>
            <a:avLst/>
            <a:gdLst/>
            <a:ahLst/>
            <a:cxnLst/>
            <a:rect l="l" t="t" r="r" b="b"/>
            <a:pathLst>
              <a:path w="6957825" h="3112045">
                <a:moveTo>
                  <a:pt x="0" y="0"/>
                </a:moveTo>
                <a:lnTo>
                  <a:pt x="6957825" y="0"/>
                </a:lnTo>
                <a:lnTo>
                  <a:pt x="6957825" y="3112045"/>
                </a:lnTo>
                <a:lnTo>
                  <a:pt x="0" y="3112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-186008" y="3137209"/>
            <a:ext cx="8628123" cy="3859124"/>
          </a:xfrm>
          <a:custGeom>
            <a:avLst/>
            <a:gdLst/>
            <a:ahLst/>
            <a:cxnLst/>
            <a:rect l="l" t="t" r="r" b="b"/>
            <a:pathLst>
              <a:path w="12942185" h="5788686">
                <a:moveTo>
                  <a:pt x="0" y="0"/>
                </a:moveTo>
                <a:lnTo>
                  <a:pt x="12942185" y="0"/>
                </a:lnTo>
                <a:lnTo>
                  <a:pt x="12942185" y="5788687"/>
                </a:lnTo>
                <a:lnTo>
                  <a:pt x="0" y="57886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10006096" y="886520"/>
            <a:ext cx="1136122" cy="859193"/>
          </a:xfrm>
          <a:custGeom>
            <a:avLst/>
            <a:gdLst/>
            <a:ahLst/>
            <a:cxnLst/>
            <a:rect l="l" t="t" r="r" b="b"/>
            <a:pathLst>
              <a:path w="1704183" h="1288789">
                <a:moveTo>
                  <a:pt x="0" y="0"/>
                </a:moveTo>
                <a:lnTo>
                  <a:pt x="1704184" y="0"/>
                </a:lnTo>
                <a:lnTo>
                  <a:pt x="1704184" y="1288789"/>
                </a:lnTo>
                <a:lnTo>
                  <a:pt x="0" y="1288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10988077" y="4392125"/>
            <a:ext cx="1340819" cy="2465875"/>
          </a:xfrm>
          <a:custGeom>
            <a:avLst/>
            <a:gdLst/>
            <a:ahLst/>
            <a:cxnLst/>
            <a:rect l="l" t="t" r="r" b="b"/>
            <a:pathLst>
              <a:path w="2011229" h="3698812">
                <a:moveTo>
                  <a:pt x="0" y="0"/>
                </a:moveTo>
                <a:lnTo>
                  <a:pt x="2011229" y="0"/>
                </a:lnTo>
                <a:lnTo>
                  <a:pt x="2011229" y="3698812"/>
                </a:lnTo>
                <a:lnTo>
                  <a:pt x="0" y="3698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8630766" y="0"/>
            <a:ext cx="3886781" cy="3935725"/>
          </a:xfrm>
          <a:custGeom>
            <a:avLst/>
            <a:gdLst/>
            <a:ahLst/>
            <a:cxnLst/>
            <a:rect l="l" t="t" r="r" b="b"/>
            <a:pathLst>
              <a:path w="5830171" h="5903587">
                <a:moveTo>
                  <a:pt x="0" y="0"/>
                </a:moveTo>
                <a:lnTo>
                  <a:pt x="5830171" y="0"/>
                </a:lnTo>
                <a:lnTo>
                  <a:pt x="5830171" y="5903587"/>
                </a:lnTo>
                <a:lnTo>
                  <a:pt x="0" y="59035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762" t="-7273" r="-1861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685800" y="1040862"/>
            <a:ext cx="4092656" cy="1393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666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RESPECT FOR NATURE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800" y="3205316"/>
            <a:ext cx="7042109" cy="4245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9"/>
              </a:lnSpc>
            </a:pPr>
            <a:r>
              <a:rPr lang="en-US" sz="3992">
                <a:solidFill>
                  <a:srgbClr val="0C4754"/>
                </a:solidFill>
                <a:latin typeface="Lulu Font TH"/>
                <a:ea typeface="Lulu Font TH"/>
                <a:cs typeface="Lulu Font TH"/>
                <a:sym typeface="Lulu Font TH"/>
              </a:rPr>
              <a:t>Santiago respects the marlin as a worthy opponent and refers to it as his "brother," showing his deep appreciation for the natural world and its creatures.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63" t="-5714" r="-9712" b="-2355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3647800" y="0"/>
            <a:ext cx="4896400" cy="2190026"/>
          </a:xfrm>
          <a:custGeom>
            <a:avLst/>
            <a:gdLst/>
            <a:ahLst/>
            <a:cxnLst/>
            <a:rect l="l" t="t" r="r" b="b"/>
            <a:pathLst>
              <a:path w="7344600" h="3285039">
                <a:moveTo>
                  <a:pt x="0" y="0"/>
                </a:moveTo>
                <a:lnTo>
                  <a:pt x="7344600" y="0"/>
                </a:lnTo>
                <a:lnTo>
                  <a:pt x="7344600" y="3285039"/>
                </a:lnTo>
                <a:lnTo>
                  <a:pt x="0" y="328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1430297" y="2151214"/>
            <a:ext cx="9331407" cy="4173684"/>
          </a:xfrm>
          <a:custGeom>
            <a:avLst/>
            <a:gdLst/>
            <a:ahLst/>
            <a:cxnLst/>
            <a:rect l="l" t="t" r="r" b="b"/>
            <a:pathLst>
              <a:path w="13997111" h="6260526">
                <a:moveTo>
                  <a:pt x="0" y="0"/>
                </a:moveTo>
                <a:lnTo>
                  <a:pt x="13997112" y="0"/>
                </a:lnTo>
                <a:lnTo>
                  <a:pt x="13997112" y="6260526"/>
                </a:lnTo>
                <a:lnTo>
                  <a:pt x="0" y="6260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1" y="3894608"/>
            <a:ext cx="2302803" cy="2963393"/>
          </a:xfrm>
          <a:custGeom>
            <a:avLst/>
            <a:gdLst/>
            <a:ahLst/>
            <a:cxnLst/>
            <a:rect l="l" t="t" r="r" b="b"/>
            <a:pathLst>
              <a:path w="3454205" h="4445089">
                <a:moveTo>
                  <a:pt x="0" y="0"/>
                </a:moveTo>
                <a:lnTo>
                  <a:pt x="3454205" y="0"/>
                </a:lnTo>
                <a:lnTo>
                  <a:pt x="3454205" y="4445089"/>
                </a:lnTo>
                <a:lnTo>
                  <a:pt x="0" y="44450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 rot="-7376322">
            <a:off x="8729093" y="988118"/>
            <a:ext cx="1475443" cy="1388760"/>
          </a:xfrm>
          <a:custGeom>
            <a:avLst/>
            <a:gdLst/>
            <a:ahLst/>
            <a:cxnLst/>
            <a:rect l="l" t="t" r="r" b="b"/>
            <a:pathLst>
              <a:path w="2213164" h="2083140">
                <a:moveTo>
                  <a:pt x="0" y="0"/>
                </a:moveTo>
                <a:lnTo>
                  <a:pt x="2213164" y="0"/>
                </a:lnTo>
                <a:lnTo>
                  <a:pt x="2213164" y="2083140"/>
                </a:lnTo>
                <a:lnTo>
                  <a:pt x="0" y="20831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>
            <a:off x="9983661" y="4518462"/>
            <a:ext cx="1839461" cy="2339538"/>
          </a:xfrm>
          <a:custGeom>
            <a:avLst/>
            <a:gdLst/>
            <a:ahLst/>
            <a:cxnLst/>
            <a:rect l="l" t="t" r="r" b="b"/>
            <a:pathLst>
              <a:path w="2759192" h="3509307">
                <a:moveTo>
                  <a:pt x="0" y="0"/>
                </a:moveTo>
                <a:lnTo>
                  <a:pt x="2759192" y="0"/>
                </a:lnTo>
                <a:lnTo>
                  <a:pt x="2759192" y="3509307"/>
                </a:lnTo>
                <a:lnTo>
                  <a:pt x="0" y="3509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3709076" y="562809"/>
            <a:ext cx="4773849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706">
                <a:solidFill>
                  <a:srgbClr val="0C4754"/>
                </a:solidFill>
                <a:latin typeface="Happy Font TH"/>
                <a:ea typeface="Happy Font TH"/>
                <a:cs typeface="Happy Font TH"/>
                <a:sym typeface="Happy Font TH"/>
              </a:rPr>
              <a:t>IMPACT OF THE CODE OF HONOR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4411" y="2233235"/>
            <a:ext cx="6962404" cy="3714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5"/>
              </a:lnSpc>
            </a:pPr>
            <a:r>
              <a:rPr lang="en-US" sz="3475">
                <a:solidFill>
                  <a:srgbClr val="0C4754"/>
                </a:solidFill>
                <a:latin typeface="Lulu Font TH"/>
                <a:ea typeface="Lulu Font TH"/>
                <a:cs typeface="Lulu Font TH"/>
                <a:sym typeface="Lulu Font TH"/>
              </a:rPr>
              <a:t>His code gives his life meaning, defining his identity as a fisherman and a man. The code elevates Santiago’s struggle from a mere battle for survival to a testament to human resilience and dignity.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3"/>
          <p:cNvSpPr/>
          <p:nvPr/>
        </p:nvSpPr>
        <p:spPr>
          <a:xfrm>
            <a:off x="-1775355" y="4130574"/>
            <a:ext cx="4609395" cy="3352288"/>
          </a:xfrm>
          <a:custGeom>
            <a:avLst/>
            <a:gdLst/>
            <a:ahLst/>
            <a:cxnLst/>
            <a:rect l="l" t="t" r="r" b="b"/>
            <a:pathLst>
              <a:path w="6914093" h="5028432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4" name="Freeform 4"/>
          <p:cNvSpPr/>
          <p:nvPr/>
        </p:nvSpPr>
        <p:spPr>
          <a:xfrm>
            <a:off x="2686648" y="3213853"/>
            <a:ext cx="6818705" cy="1140583"/>
          </a:xfrm>
          <a:custGeom>
            <a:avLst/>
            <a:gdLst/>
            <a:ahLst/>
            <a:cxnLst/>
            <a:rect l="l" t="t" r="r" b="b"/>
            <a:pathLst>
              <a:path w="10228058" h="1710875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5" name="Freeform 5"/>
          <p:cNvSpPr/>
          <p:nvPr/>
        </p:nvSpPr>
        <p:spPr>
          <a:xfrm>
            <a:off x="8304253" y="3603274"/>
            <a:ext cx="5497955" cy="4165118"/>
          </a:xfrm>
          <a:custGeom>
            <a:avLst/>
            <a:gdLst/>
            <a:ahLst/>
            <a:cxnLst/>
            <a:rect l="l" t="t" r="r" b="b"/>
            <a:pathLst>
              <a:path w="8246933" h="6247677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6" name="Freeform 6"/>
          <p:cNvSpPr/>
          <p:nvPr/>
        </p:nvSpPr>
        <p:spPr>
          <a:xfrm>
            <a:off x="10205987" y="-1101883"/>
            <a:ext cx="5936685" cy="3716707"/>
          </a:xfrm>
          <a:custGeom>
            <a:avLst/>
            <a:gdLst/>
            <a:ahLst/>
            <a:cxnLst/>
            <a:rect l="l" t="t" r="r" b="b"/>
            <a:pathLst>
              <a:path w="8905028" h="5575060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Freeform 7"/>
          <p:cNvSpPr/>
          <p:nvPr/>
        </p:nvSpPr>
        <p:spPr>
          <a:xfrm rot="-3495846">
            <a:off x="-2619866" y="-1790463"/>
            <a:ext cx="3495826" cy="4892377"/>
          </a:xfrm>
          <a:custGeom>
            <a:avLst/>
            <a:gdLst/>
            <a:ahLst/>
            <a:cxnLst/>
            <a:rect l="l" t="t" r="r" b="b"/>
            <a:pathLst>
              <a:path w="5243739" h="7338566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TextBox 8"/>
          <p:cNvSpPr txBox="1"/>
          <p:nvPr/>
        </p:nvSpPr>
        <p:spPr>
          <a:xfrm>
            <a:off x="3404202" y="1784926"/>
            <a:ext cx="6697213" cy="2060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Stoicism:The Old Man and The Sea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82838" y="3945407"/>
            <a:ext cx="4426326" cy="433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b="1">
                <a:solidFill>
                  <a:srgbClr val="01070A"/>
                </a:solidFill>
                <a:latin typeface="Dosis Bold"/>
                <a:ea typeface="Dosis Bold"/>
                <a:cs typeface="Dosis Bold"/>
                <a:sym typeface="Dosis Bold"/>
              </a:rPr>
              <a:t>Ernest Hemingway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2414935" y="-393160"/>
            <a:ext cx="6032143" cy="8164967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6592013" y="3473924"/>
            <a:ext cx="3710131" cy="2698277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2919512" y="1034221"/>
            <a:ext cx="3596455" cy="76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  <a:spcBef>
                <a:spcPct val="0"/>
              </a:spcBef>
            </a:pPr>
            <a:r>
              <a:rPr lang="en-US" sz="465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6736" y="1972841"/>
            <a:ext cx="3269231" cy="310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Introduction</a:t>
            </a:r>
          </a:p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Core Idea</a:t>
            </a:r>
          </a:p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Character Analysis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  -Santiago 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-Manolin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      -The Marlin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03335" y="3915964"/>
            <a:ext cx="2126881" cy="2211313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2414935" y="-393160"/>
            <a:ext cx="6032143" cy="8164967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6592013" y="3473924"/>
            <a:ext cx="3710131" cy="2698277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5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5" y="4047415"/>
                </a:lnTo>
                <a:lnTo>
                  <a:pt x="55651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7" name="TextBox 7"/>
          <p:cNvSpPr txBox="1"/>
          <p:nvPr/>
        </p:nvSpPr>
        <p:spPr>
          <a:xfrm>
            <a:off x="2919512" y="1034221"/>
            <a:ext cx="3596455" cy="760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  <a:spcBef>
                <a:spcPct val="0"/>
              </a:spcBef>
            </a:pPr>
            <a:r>
              <a:rPr lang="en-US" sz="4650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6736" y="1972841"/>
            <a:ext cx="3269231" cy="3107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Introduction</a:t>
            </a:r>
          </a:p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Core Idea</a:t>
            </a:r>
          </a:p>
          <a:p>
            <a:pPr marL="633734" lvl="1" indent="-316867">
              <a:lnSpc>
                <a:spcPts val="4109"/>
              </a:lnSpc>
              <a:buFont typeface="Arial"/>
              <a:buChar char="•"/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Character Analysis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  -Santiago 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-Manolin</a:t>
            </a:r>
          </a:p>
          <a:p>
            <a:pPr algn="ctr">
              <a:lnSpc>
                <a:spcPts val="4109"/>
              </a:lnSpc>
            </a:pPr>
            <a:r>
              <a:rPr lang="en-US" sz="2935" dirty="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      -The Marlin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03335" y="3915964"/>
            <a:ext cx="2126881" cy="2211313"/>
          </a:xfrm>
          <a:custGeom>
            <a:avLst/>
            <a:gdLst/>
            <a:ahLst/>
            <a:cxnLst/>
            <a:rect l="l" t="t" r="r" b="b"/>
            <a:pathLst>
              <a:path w="3190321" h="3316969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3" name="Group 3"/>
          <p:cNvGrpSpPr/>
          <p:nvPr/>
        </p:nvGrpSpPr>
        <p:grpSpPr>
          <a:xfrm>
            <a:off x="1338361" y="685800"/>
            <a:ext cx="9436335" cy="54864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91590" y="2244830"/>
            <a:ext cx="1237105" cy="12371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2529346" y="2492278"/>
            <a:ext cx="761594" cy="742208"/>
          </a:xfrm>
          <a:custGeom>
            <a:avLst/>
            <a:gdLst/>
            <a:ahLst/>
            <a:cxnLst/>
            <a:rect l="l" t="t" r="r" b="b"/>
            <a:pathLst>
              <a:path w="1142391" h="1113312">
                <a:moveTo>
                  <a:pt x="0" y="0"/>
                </a:moveTo>
                <a:lnTo>
                  <a:pt x="1142391" y="0"/>
                </a:lnTo>
                <a:lnTo>
                  <a:pt x="1142391" y="1113313"/>
                </a:lnTo>
                <a:lnTo>
                  <a:pt x="0" y="111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grpSp>
        <p:nvGrpSpPr>
          <p:cNvPr id="10" name="Group 10"/>
          <p:cNvGrpSpPr/>
          <p:nvPr/>
        </p:nvGrpSpPr>
        <p:grpSpPr>
          <a:xfrm>
            <a:off x="4415449" y="2244830"/>
            <a:ext cx="1237105" cy="123710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39446" y="2244830"/>
            <a:ext cx="1237105" cy="123710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532202" y="2244830"/>
            <a:ext cx="1237105" cy="123710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0"/>
                </a:lnSpc>
              </a:pPr>
              <a:endParaRPr sz="1200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684046" y="2443987"/>
            <a:ext cx="785190" cy="897827"/>
          </a:xfrm>
          <a:custGeom>
            <a:avLst/>
            <a:gdLst/>
            <a:ahLst/>
            <a:cxnLst/>
            <a:rect l="l" t="t" r="r" b="b"/>
            <a:pathLst>
              <a:path w="1177785" h="1346740">
                <a:moveTo>
                  <a:pt x="0" y="0"/>
                </a:moveTo>
                <a:lnTo>
                  <a:pt x="1177785" y="0"/>
                </a:lnTo>
                <a:lnTo>
                  <a:pt x="1177785" y="1346740"/>
                </a:lnTo>
                <a:lnTo>
                  <a:pt x="0" y="1346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0" name="Freeform 20"/>
          <p:cNvSpPr/>
          <p:nvPr/>
        </p:nvSpPr>
        <p:spPr>
          <a:xfrm>
            <a:off x="6867375" y="2482284"/>
            <a:ext cx="581247" cy="752203"/>
          </a:xfrm>
          <a:custGeom>
            <a:avLst/>
            <a:gdLst/>
            <a:ahLst/>
            <a:cxnLst/>
            <a:rect l="l" t="t" r="r" b="b"/>
            <a:pathLst>
              <a:path w="871871" h="1128304">
                <a:moveTo>
                  <a:pt x="0" y="0"/>
                </a:moveTo>
                <a:lnTo>
                  <a:pt x="871871" y="0"/>
                </a:lnTo>
                <a:lnTo>
                  <a:pt x="871871" y="1128304"/>
                </a:lnTo>
                <a:lnTo>
                  <a:pt x="0" y="112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1" name="Freeform 21"/>
          <p:cNvSpPr/>
          <p:nvPr/>
        </p:nvSpPr>
        <p:spPr>
          <a:xfrm>
            <a:off x="8824301" y="2414469"/>
            <a:ext cx="664392" cy="897827"/>
          </a:xfrm>
          <a:custGeom>
            <a:avLst/>
            <a:gdLst/>
            <a:ahLst/>
            <a:cxnLst/>
            <a:rect l="l" t="t" r="r" b="b"/>
            <a:pathLst>
              <a:path w="996588" h="1346740">
                <a:moveTo>
                  <a:pt x="0" y="0"/>
                </a:moveTo>
                <a:lnTo>
                  <a:pt x="996587" y="0"/>
                </a:lnTo>
                <a:lnTo>
                  <a:pt x="996587" y="1346740"/>
                </a:lnTo>
                <a:lnTo>
                  <a:pt x="0" y="1346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22" name="TextBox 22"/>
          <p:cNvSpPr txBox="1"/>
          <p:nvPr/>
        </p:nvSpPr>
        <p:spPr>
          <a:xfrm>
            <a:off x="3175265" y="1018111"/>
            <a:ext cx="5841471" cy="69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0"/>
              </a:lnSpc>
              <a:spcBef>
                <a:spcPct val="0"/>
              </a:spcBef>
            </a:pPr>
            <a:r>
              <a:rPr lang="en-US" sz="4222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Stoicism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991088" y="3515674"/>
            <a:ext cx="8209826" cy="710579"/>
            <a:chOff x="0" y="-123825"/>
            <a:chExt cx="16419652" cy="1421158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123825"/>
              <a:ext cx="3676220" cy="142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1">
                  <a:solidFill>
                    <a:srgbClr val="01070A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Accceptance of Fate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247720" y="-123825"/>
              <a:ext cx="3676220" cy="677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1">
                  <a:solidFill>
                    <a:srgbClr val="01070A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Self-Control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495712" y="-123825"/>
              <a:ext cx="3676220" cy="142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1">
                  <a:solidFill>
                    <a:srgbClr val="01070A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Virtue in Action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43432" y="-123825"/>
              <a:ext cx="3676220" cy="142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b="1">
                  <a:solidFill>
                    <a:srgbClr val="01070A"/>
                  </a:solidFill>
                  <a:latin typeface="Times New Roman Condensed Bold"/>
                  <a:ea typeface="Times New Roman Condensed Bold"/>
                  <a:cs typeface="Times New Roman Condensed Bold"/>
                  <a:sym typeface="Times New Roman Condensed Bold"/>
                </a:rPr>
                <a:t>Emotional Resilence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262</Words>
  <Application>Microsoft Office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Aptos</vt:lpstr>
      <vt:lpstr>Aptos Display</vt:lpstr>
      <vt:lpstr>Arial</vt:lpstr>
      <vt:lpstr>Carelia</vt:lpstr>
      <vt:lpstr>Dosis</vt:lpstr>
      <vt:lpstr>Dosis Bold</vt:lpstr>
      <vt:lpstr>Happy Font TH</vt:lpstr>
      <vt:lpstr>Lulu Font TH</vt:lpstr>
      <vt:lpstr>Times New Roman</vt:lpstr>
      <vt:lpstr>Times New Roman Condensed</vt:lpstr>
      <vt:lpstr>Times New Roman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MD. ZAHID HASAN</dc:creator>
  <cp:lastModifiedBy>MD. ZAHID HASAN</cp:lastModifiedBy>
  <cp:revision>1</cp:revision>
  <dcterms:created xsi:type="dcterms:W3CDTF">2025-01-16T16:16:51Z</dcterms:created>
  <dcterms:modified xsi:type="dcterms:W3CDTF">2025-01-16T16:37:47Z</dcterms:modified>
</cp:coreProperties>
</file>